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18.jpeg" ContentType="image/jpeg"/>
  <Override PartName="/ppt/media/image3.png" ContentType="image/png"/>
  <Override PartName="/ppt/media/image17.jpeg" ContentType="image/jpeg"/>
  <Override PartName="/ppt/media/image16.jpeg" ContentType="image/jpeg"/>
  <Override PartName="/ppt/media/image15.jpeg" ContentType="image/jpeg"/>
  <Override PartName="/ppt/media/image12.jpeg" ContentType="image/jpeg"/>
  <Override PartName="/ppt/media/image9.jpeg" ContentType="image/jpeg"/>
  <Override PartName="/ppt/media/image11.jpeg" ContentType="image/jpeg"/>
  <Override PartName="/ppt/media/image5.png" ContentType="image/png"/>
  <Override PartName="/ppt/media/image8.jpeg" ContentType="image/jpeg"/>
  <Override PartName="/ppt/media/image10.jpeg" ContentType="image/jpeg"/>
  <Override PartName="/ppt/media/image7.jpeg" ContentType="image/jpeg"/>
  <Override PartName="/ppt/media/image6.png" ContentType="image/png"/>
  <Override PartName="/ppt/media/image14.jpeg" ContentType="image/jpeg"/>
  <Override PartName="/ppt/media/image4.png" ContentType="image/png"/>
  <Override PartName="/ppt/media/image13.jpeg" ContentType="image/jpeg"/>
  <Override PartName="/ppt/media/image2.png" ContentType="image/png"/>
  <Override PartName="/ppt/media/image1.png" ContentType="image/png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sz="1862">
                <a:solidFill>
                  <a:srgbClr val="595959"/>
                </a:solidFill>
                <a:latin typeface="Calibri"/>
                <a:ea typeface="DejaVu Sans"/>
              </a:rPr>
              <a:t>Ventes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Ventes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explosion val="0"/>
          <c:dPt>
            <c:idx val="0"/>
            <c:spPr>
              <a:solidFill>
                <a:srgbClr val="4f81bd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1"/>
            <c:spPr>
              <a:solidFill>
                <a:srgbClr val="c0504d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2"/>
            <c:spPr>
              <a:solidFill>
                <a:srgbClr val="9bbb59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3"/>
            <c:spPr>
              <a:solidFill>
                <a:srgbClr val="8064a2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4"/>
            <c:spPr>
              <a:solidFill>
                <a:srgbClr val="4bacc6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5"/>
            <c:spPr>
              <a:solidFill>
                <a:srgbClr val="f79646"/>
              </a:solidFill>
              <a:ln w="1908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1"/>
              <c:separator>; </c:separator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1"/>
              <c:separator>; </c:separator>
            </c:dLbl>
            <c:dLbl>
              <c:idx val="2"/>
              <c:dLblPos val="bestFit"/>
              <c:showLegendKey val="0"/>
              <c:showVal val="0"/>
              <c:showCatName val="0"/>
              <c:showSerName val="0"/>
              <c:showPercent val="1"/>
              <c:separator>; </c:separator>
            </c:dLbl>
            <c:dLbl>
              <c:idx val="3"/>
              <c:dLblPos val="bestFit"/>
              <c:showLegendKey val="0"/>
              <c:showVal val="0"/>
              <c:showCatName val="0"/>
              <c:showSerName val="0"/>
              <c:showPercent val="1"/>
              <c:separator>; </c:separator>
            </c:dLbl>
            <c:dLbl>
              <c:idx val="4"/>
              <c:dLblPos val="bestFit"/>
              <c:showLegendKey val="0"/>
              <c:showVal val="0"/>
              <c:showCatName val="0"/>
              <c:showSerName val="0"/>
              <c:showPercent val="1"/>
              <c:separator>; </c:separator>
            </c:dLbl>
            <c:dLbl>
              <c:idx val="5"/>
              <c:dLblPos val="bestFit"/>
              <c:showLegendKey val="0"/>
              <c:showVal val="0"/>
              <c:showCatName val="0"/>
              <c:showSerName val="0"/>
              <c:showPercent val="1"/>
              <c:separator>; </c:separator>
            </c:dLbl>
            <c:showLegendKey val="0"/>
            <c:showVal val="0"/>
            <c:showCatName val="0"/>
            <c:showSerName val="0"/>
            <c:showPercent val="1"/>
          </c:dLbls>
          <c:cat>
            <c:strRef>
              <c:f>categories</c:f>
              <c:strCache>
                <c:ptCount val="6"/>
                <c:pt idx="0">
                  <c:v>Charbon</c:v>
                </c:pt>
                <c:pt idx="1">
                  <c:v>Pétrol</c:v>
                </c:pt>
                <c:pt idx="2">
                  <c:v>Gaz</c:v>
                </c:pt>
                <c:pt idx="3">
                  <c:v>Nucléaire</c:v>
                </c:pt>
                <c:pt idx="4">
                  <c:v>Bois</c:v>
                </c:pt>
                <c:pt idx="5">
                  <c:v>eolien…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25</c:v>
                </c:pt>
                <c:pt idx="1">
                  <c:v>35</c:v>
                </c:pt>
                <c:pt idx="2">
                  <c:v>20</c:v>
                </c:pt>
                <c:pt idx="3">
                  <c:v>15</c:v>
                </c:pt>
                <c:pt idx="4">
                  <c:v>9</c:v>
                </c:pt>
                <c:pt idx="5">
                  <c:v>1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fr-FR" sz="2000">
                <a:latin typeface="Arial"/>
              </a:rPr>
              <a:t>Cliquez pour modifier le format des notes</a:t>
            </a:r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fr-FR" sz="1400">
                <a:latin typeface="Times New Roman"/>
              </a:rPr>
              <a:t>&lt;en-tête&gt;</a:t>
            </a:r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fr-FR" sz="1400">
                <a:latin typeface="Times New Roman"/>
              </a:rPr>
              <a:t>&lt;date/heure&gt;</a:t>
            </a:r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fr-FR" sz="1400">
                <a:latin typeface="Times New Roman"/>
              </a:rPr>
              <a:t>&lt;pied de page&gt;</a:t>
            </a:r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FA1FA104-BE53-4471-B9FD-549351D4BC58}" type="slidenum">
              <a:rPr lang="fr-FR" sz="1400">
                <a:latin typeface="Times New Roman"/>
              </a:rPr>
              <a:t>&lt;numéro&gt;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7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2916A67D-28A8-4A21-AF86-50247C9256EE}" type="slidenum">
              <a:rPr lang="fr-FR" sz="1200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r>
              <a:rPr lang="fr-FR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fr-FR" sz="4400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fr-FR" sz="4400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image" Target="../media/image16.jpeg"/><Relationship Id="rId3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685800" y="620640"/>
            <a:ext cx="7771680" cy="18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z="4400" u="sng">
                <a:solidFill>
                  <a:srgbClr val="ff0000"/>
                </a:solidFill>
                <a:latin typeface="Calibri"/>
              </a:rPr>
              <a:t>LES SOURCES D’ENERGIES FOSSILES</a:t>
            </a:r>
            <a:endParaRPr/>
          </a:p>
        </p:txBody>
      </p:sp>
      <p:sp>
        <p:nvSpPr>
          <p:cNvPr id="114" name="CustomShape 2"/>
          <p:cNvSpPr/>
          <p:nvPr/>
        </p:nvSpPr>
        <p:spPr>
          <a:xfrm>
            <a:off x="1371600" y="3789000"/>
            <a:ext cx="6400080" cy="1439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8b8b8b"/>
                </a:solidFill>
                <a:latin typeface="Calibri"/>
              </a:rPr>
              <a:t>v</a:t>
            </a:r>
            <a:endParaRPr/>
          </a:p>
        </p:txBody>
      </p:sp>
      <p:pic>
        <p:nvPicPr>
          <p:cNvPr id="115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475640" y="3429000"/>
            <a:ext cx="6096960" cy="2087640"/>
          </a:xfrm>
          <a:prstGeom prst="rect">
            <a:avLst/>
          </a:prstGeom>
          <a:ln>
            <a:noFill/>
          </a:ln>
        </p:spPr>
      </p:pic>
      <p:sp>
        <p:nvSpPr>
          <p:cNvPr id="116" name="Line 3"/>
          <p:cNvSpPr/>
          <p:nvPr/>
        </p:nvSpPr>
        <p:spPr>
          <a:xfrm>
            <a:off x="683280" y="548640"/>
            <a:ext cx="7633080" cy="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17" name="Line 4"/>
          <p:cNvSpPr/>
          <p:nvPr/>
        </p:nvSpPr>
        <p:spPr>
          <a:xfrm>
            <a:off x="683280" y="548640"/>
            <a:ext cx="360" cy="2016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18" name="Line 5"/>
          <p:cNvSpPr/>
          <p:nvPr/>
        </p:nvSpPr>
        <p:spPr>
          <a:xfrm>
            <a:off x="683280" y="2564640"/>
            <a:ext cx="7633080" cy="36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19" name="Line 6"/>
          <p:cNvSpPr/>
          <p:nvPr/>
        </p:nvSpPr>
        <p:spPr>
          <a:xfrm flipV="1">
            <a:off x="8316360" y="548640"/>
            <a:ext cx="360" cy="201600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457200" y="274680"/>
            <a:ext cx="8228880" cy="993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984807"/>
                </a:solidFill>
                <a:latin typeface="Copperplate Gothic Light"/>
              </a:rPr>
              <a:t>LA FORMATION DU GAZ NATUREL</a:t>
            </a:r>
            <a:endParaRPr/>
          </a:p>
        </p:txBody>
      </p:sp>
      <p:pic>
        <p:nvPicPr>
          <p:cNvPr id="179" name="Espace réservé du contenu 1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51640" y="1556640"/>
            <a:ext cx="6793200" cy="2384640"/>
          </a:xfrm>
          <a:prstGeom prst="rect">
            <a:avLst/>
          </a:prstGeom>
          <a:ln>
            <a:noFill/>
          </a:ln>
        </p:spPr>
      </p:pic>
      <p:sp>
        <p:nvSpPr>
          <p:cNvPr id="180" name="Line 2"/>
          <p:cNvSpPr/>
          <p:nvPr/>
        </p:nvSpPr>
        <p:spPr>
          <a:xfrm>
            <a:off x="683280" y="260640"/>
            <a:ext cx="7777080" cy="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81" name="Line 3"/>
          <p:cNvSpPr/>
          <p:nvPr/>
        </p:nvSpPr>
        <p:spPr>
          <a:xfrm>
            <a:off x="683280" y="260640"/>
            <a:ext cx="360" cy="1008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82" name="Line 4"/>
          <p:cNvSpPr/>
          <p:nvPr/>
        </p:nvSpPr>
        <p:spPr>
          <a:xfrm>
            <a:off x="683280" y="1268640"/>
            <a:ext cx="7777080" cy="36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83" name="Line 5"/>
          <p:cNvSpPr/>
          <p:nvPr/>
        </p:nvSpPr>
        <p:spPr>
          <a:xfrm flipV="1">
            <a:off x="8460360" y="260640"/>
            <a:ext cx="360" cy="100800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pic>
        <p:nvPicPr>
          <p:cNvPr id="184" name="Image 12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924000" y="4293000"/>
            <a:ext cx="4391640" cy="2364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467640" y="260640"/>
            <a:ext cx="8228880" cy="777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z="2800">
                <a:solidFill>
                  <a:srgbClr val="984807"/>
                </a:solidFill>
                <a:latin typeface="Copperplate Gothic Light"/>
              </a:rPr>
              <a:t>LES ENERGIES RENOUVELABLES</a:t>
            </a:r>
            <a:endParaRPr/>
          </a:p>
        </p:txBody>
      </p:sp>
      <p:sp>
        <p:nvSpPr>
          <p:cNvPr id="186" name="Line 2"/>
          <p:cNvSpPr/>
          <p:nvPr/>
        </p:nvSpPr>
        <p:spPr>
          <a:xfrm>
            <a:off x="1115280" y="260640"/>
            <a:ext cx="6985080" cy="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87" name="Line 3"/>
          <p:cNvSpPr/>
          <p:nvPr/>
        </p:nvSpPr>
        <p:spPr>
          <a:xfrm>
            <a:off x="1115280" y="260640"/>
            <a:ext cx="360" cy="864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88" name="Line 4"/>
          <p:cNvSpPr/>
          <p:nvPr/>
        </p:nvSpPr>
        <p:spPr>
          <a:xfrm>
            <a:off x="1115280" y="1124640"/>
            <a:ext cx="6985080" cy="36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89" name="Line 5"/>
          <p:cNvSpPr/>
          <p:nvPr/>
        </p:nvSpPr>
        <p:spPr>
          <a:xfrm flipV="1">
            <a:off x="8100360" y="260640"/>
            <a:ext cx="360" cy="86400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90" name="CustomShape 6"/>
          <p:cNvSpPr/>
          <p:nvPr/>
        </p:nvSpPr>
        <p:spPr>
          <a:xfrm>
            <a:off x="539640" y="1340640"/>
            <a:ext cx="7848000" cy="228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  <a:ea typeface="DejaVu Sans"/>
              </a:rPr>
              <a:t>On le sait maintenant…les énergies fossiles sont néfastes pour l’environnement, et l’être humain (gaz à effet de serre/particules fines).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  <a:ea typeface="DejaVu Sans"/>
              </a:rPr>
              <a:t>De plus, les ressources ne sont pas inépuisables…en à peine 150 ans, nous avons très largement utilisé la grande majorité des stocks qui ont mis des centaines de million d’années à se constituer.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  <a:ea typeface="DejaVu Sans"/>
              </a:rPr>
              <a:t>On se tourne donc vers des énergies propres, dites renouvelables…comme l’éolien, le biocarburant, le photovoltaïque et l’électricité (hydraulique).</a:t>
            </a:r>
            <a:endParaRPr/>
          </a:p>
        </p:txBody>
      </p:sp>
      <p:pic>
        <p:nvPicPr>
          <p:cNvPr id="191" name="Image 1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123640" y="3861000"/>
            <a:ext cx="4319640" cy="2594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467640" y="476640"/>
            <a:ext cx="5544000" cy="3107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Crédits images :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planète-énergies.com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actu-environnement.com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quelleénergie.fr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convention.parisinfo.com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med-i-kids.info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over-blog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pinterest.fr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schoolmoov.fr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wikipedia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93" name="Image 4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6012000" y="2637000"/>
            <a:ext cx="1789920" cy="2552040"/>
          </a:xfrm>
          <a:prstGeom prst="rect">
            <a:avLst/>
          </a:prstGeom>
          <a:ln>
            <a:noFill/>
          </a:ln>
        </p:spPr>
      </p:pic>
      <p:sp>
        <p:nvSpPr>
          <p:cNvPr id="194" name="CustomShape 2"/>
          <p:cNvSpPr/>
          <p:nvPr/>
        </p:nvSpPr>
        <p:spPr>
          <a:xfrm>
            <a:off x="5148000" y="6093360"/>
            <a:ext cx="3671640" cy="364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Dayane, Kyara et Sandra – 4</a:t>
            </a:r>
            <a:r>
              <a:rPr lang="fr-FR" baseline="30000">
                <a:solidFill>
                  <a:srgbClr val="000000"/>
                </a:solidFill>
                <a:latin typeface="Calibri"/>
                <a:ea typeface="DejaVu Sans"/>
              </a:rPr>
              <a:t>ème</a:t>
            </a: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/>
          </a:p>
        </p:txBody>
      </p:sp>
      <p:sp>
        <p:nvSpPr>
          <p:cNvPr id="195" name="CustomShape 3"/>
          <p:cNvSpPr/>
          <p:nvPr/>
        </p:nvSpPr>
        <p:spPr>
          <a:xfrm>
            <a:off x="6012000" y="5157360"/>
            <a:ext cx="1871640" cy="364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>
                <a:solidFill>
                  <a:srgbClr val="604a7b"/>
                </a:solidFill>
                <a:latin typeface="Calibri"/>
                <a:ea typeface="DejaVu Sans"/>
              </a:rPr>
              <a:t>C’est fini !!!!!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67640" y="11664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z="4400">
                <a:solidFill>
                  <a:srgbClr val="984807"/>
                </a:solidFill>
                <a:latin typeface="Copperplate Gothic Light"/>
              </a:rPr>
              <a:t>SOMMAIRE</a:t>
            </a:r>
            <a:endParaRPr/>
          </a:p>
        </p:txBody>
      </p:sp>
      <p:sp>
        <p:nvSpPr>
          <p:cNvPr id="12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Qu’est-ce que l’énergie 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Le confort énergétique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Qu’est-ce qu’une source d’énergie fossile 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Les principales sources d’énergie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La consommation mondiale primaire des énergies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La formation du pétrole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La formation du charbon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La formation du gaz naturel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Les énergies renouvelables</a:t>
            </a:r>
            <a:endParaRPr/>
          </a:p>
        </p:txBody>
      </p:sp>
      <p:sp>
        <p:nvSpPr>
          <p:cNvPr id="122" name="Line 3"/>
          <p:cNvSpPr/>
          <p:nvPr/>
        </p:nvSpPr>
        <p:spPr>
          <a:xfrm>
            <a:off x="2555640" y="260640"/>
            <a:ext cx="4032360" cy="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23" name="Line 4"/>
          <p:cNvSpPr/>
          <p:nvPr/>
        </p:nvSpPr>
        <p:spPr>
          <a:xfrm>
            <a:off x="2555640" y="260640"/>
            <a:ext cx="360" cy="864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24" name="Line 5"/>
          <p:cNvSpPr/>
          <p:nvPr/>
        </p:nvSpPr>
        <p:spPr>
          <a:xfrm>
            <a:off x="2555640" y="1124640"/>
            <a:ext cx="4032360" cy="36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25" name="Line 6"/>
          <p:cNvSpPr/>
          <p:nvPr/>
        </p:nvSpPr>
        <p:spPr>
          <a:xfrm flipV="1">
            <a:off x="6588000" y="260640"/>
            <a:ext cx="360" cy="86400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539640" y="188640"/>
            <a:ext cx="8228880" cy="850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z="4400">
                <a:solidFill>
                  <a:srgbClr val="984807"/>
                </a:solidFill>
                <a:latin typeface="Copperplate Gothic Light"/>
              </a:rPr>
              <a:t>QU’EST-CE QUE L’ENERGIE ?</a:t>
            </a:r>
            <a:endParaRPr/>
          </a:p>
        </p:txBody>
      </p:sp>
      <p:sp>
        <p:nvSpPr>
          <p:cNvPr id="127" name="Line 2"/>
          <p:cNvSpPr/>
          <p:nvPr/>
        </p:nvSpPr>
        <p:spPr>
          <a:xfrm>
            <a:off x="467280" y="188640"/>
            <a:ext cx="8137080" cy="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28" name="Line 3"/>
          <p:cNvSpPr/>
          <p:nvPr/>
        </p:nvSpPr>
        <p:spPr>
          <a:xfrm>
            <a:off x="467280" y="188640"/>
            <a:ext cx="360" cy="936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29" name="Line 4"/>
          <p:cNvSpPr/>
          <p:nvPr/>
        </p:nvSpPr>
        <p:spPr>
          <a:xfrm>
            <a:off x="467280" y="1124640"/>
            <a:ext cx="8137080" cy="36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30" name="Line 5"/>
          <p:cNvSpPr/>
          <p:nvPr/>
        </p:nvSpPr>
        <p:spPr>
          <a:xfrm flipV="1">
            <a:off x="8604360" y="188640"/>
            <a:ext cx="360" cy="93600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31" name="CustomShape 6"/>
          <p:cNvSpPr/>
          <p:nvPr/>
        </p:nvSpPr>
        <p:spPr>
          <a:xfrm>
            <a:off x="467640" y="1340640"/>
            <a:ext cx="8280360" cy="201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L’énergie caractérise le changement d’état d’un système (ensemble de composants physiques, chimiques ou organiques…d’un être vivant, d’un solide, ou d’un liquide.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L’énergie est une grandeur physique qui se mesure en joules et en kilowatts/heure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L’énergie a une capacité de produire de la chaleur, de la lumière, mais également de mettre en mouvement des objets.</a:t>
            </a:r>
            <a:endParaRPr/>
          </a:p>
        </p:txBody>
      </p:sp>
      <p:pic>
        <p:nvPicPr>
          <p:cNvPr id="132" name="Image 1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907640" y="3645000"/>
            <a:ext cx="4755600" cy="2730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1259640" y="332640"/>
            <a:ext cx="6696000" cy="577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984807"/>
                </a:solidFill>
                <a:latin typeface="Copperplate Gothic Light"/>
                <a:ea typeface="DejaVu Sans"/>
              </a:rPr>
              <a:t>LE CONFORT ENERGETIQUE</a:t>
            </a:r>
            <a:endParaRPr/>
          </a:p>
        </p:txBody>
      </p:sp>
      <p:sp>
        <p:nvSpPr>
          <p:cNvPr id="134" name="Line 2"/>
          <p:cNvSpPr/>
          <p:nvPr/>
        </p:nvSpPr>
        <p:spPr>
          <a:xfrm>
            <a:off x="1187280" y="188640"/>
            <a:ext cx="6913080" cy="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35" name="Line 3"/>
          <p:cNvSpPr/>
          <p:nvPr/>
        </p:nvSpPr>
        <p:spPr>
          <a:xfrm>
            <a:off x="1187280" y="188640"/>
            <a:ext cx="360" cy="936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36" name="Line 4"/>
          <p:cNvSpPr/>
          <p:nvPr/>
        </p:nvSpPr>
        <p:spPr>
          <a:xfrm>
            <a:off x="1187280" y="1124640"/>
            <a:ext cx="6913080" cy="36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37" name="Line 5"/>
          <p:cNvSpPr/>
          <p:nvPr/>
        </p:nvSpPr>
        <p:spPr>
          <a:xfrm flipV="1">
            <a:off x="8100360" y="188640"/>
            <a:ext cx="360" cy="93600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38" name="CustomShape 6"/>
          <p:cNvSpPr/>
          <p:nvPr/>
        </p:nvSpPr>
        <p:spPr>
          <a:xfrm>
            <a:off x="611640" y="1412640"/>
            <a:ext cx="7920000" cy="173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On pourrait créer notre propre énergie avec de l’effort…mais il faudrait pour cela beaucoup de monde qu’il faudrait payer.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La science a permis d’inventer des systèmes énergétiques qui nous permettent de nous déplacer (pétrole), de nous éclairer (électricité), ou de cuire plus facilement nos aliments (électricité pour micro-ondes).</a:t>
            </a:r>
            <a:endParaRPr/>
          </a:p>
        </p:txBody>
      </p:sp>
      <p:pic>
        <p:nvPicPr>
          <p:cNvPr id="139" name="Image 1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123640" y="3285000"/>
            <a:ext cx="3887640" cy="2505960"/>
          </a:xfrm>
          <a:prstGeom prst="rect">
            <a:avLst/>
          </a:prstGeom>
          <a:ln>
            <a:noFill/>
          </a:ln>
        </p:spPr>
      </p:pic>
      <p:sp>
        <p:nvSpPr>
          <p:cNvPr id="140" name="CustomShape 7"/>
          <p:cNvSpPr/>
          <p:nvPr/>
        </p:nvSpPr>
        <p:spPr>
          <a:xfrm>
            <a:off x="755640" y="6021360"/>
            <a:ext cx="7632000" cy="638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  <a:ea typeface="DejaVu Sans"/>
              </a:rPr>
              <a:t>Mais ça n’a pas été toujours ainsi…Pendant longtemps, on a utilisé des énergies non renouvelables, issues des sources d’énergies fossiles…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457200" y="274680"/>
            <a:ext cx="8228880" cy="921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z="4400" u="sng">
                <a:solidFill>
                  <a:srgbClr val="984807"/>
                </a:solidFill>
                <a:latin typeface="Calibri"/>
              </a:rPr>
              <a:t>Qu’est-ce qu’une source d’«énergie fossile» </a:t>
            </a:r>
            <a:r>
              <a:rPr lang="fr-FR" sz="4400">
                <a:solidFill>
                  <a:srgbClr val="984807"/>
                </a:solidFill>
                <a:latin typeface="Calibri"/>
              </a:rPr>
              <a:t>?</a:t>
            </a:r>
            <a:endParaRPr/>
          </a:p>
        </p:txBody>
      </p:sp>
      <p:sp>
        <p:nvSpPr>
          <p:cNvPr id="142" name="CustomShape 2"/>
          <p:cNvSpPr/>
          <p:nvPr/>
        </p:nvSpPr>
        <p:spPr>
          <a:xfrm>
            <a:off x="179640" y="1628640"/>
            <a:ext cx="8856360" cy="496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On appelle «sources d’énergie fossile» l’énergie produite par la combustion du gaz naturel, du pétrole… et surtout du charbon.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Ces combustibles sont obtenus par la transformation de matières organiques enfouies dans le sol pendant des millions d’années (d’où le terme «fossile»).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3200">
                <a:solidFill>
                  <a:srgbClr val="000000"/>
                </a:solidFill>
                <a:latin typeface="Calibri"/>
              </a:rPr>
              <a:t>Il existe 3 sources d’énergies fossiles…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3" name="Line 3"/>
          <p:cNvSpPr/>
          <p:nvPr/>
        </p:nvSpPr>
        <p:spPr>
          <a:xfrm>
            <a:off x="611280" y="116280"/>
            <a:ext cx="7993080" cy="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44" name="Line 4"/>
          <p:cNvSpPr/>
          <p:nvPr/>
        </p:nvSpPr>
        <p:spPr>
          <a:xfrm>
            <a:off x="611280" y="116280"/>
            <a:ext cx="360" cy="1296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45" name="Line 5"/>
          <p:cNvSpPr/>
          <p:nvPr/>
        </p:nvSpPr>
        <p:spPr>
          <a:xfrm>
            <a:off x="611280" y="1412640"/>
            <a:ext cx="7993080" cy="36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46" name="Line 6"/>
          <p:cNvSpPr/>
          <p:nvPr/>
        </p:nvSpPr>
        <p:spPr>
          <a:xfrm flipV="1">
            <a:off x="8604360" y="116280"/>
            <a:ext cx="360" cy="129636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fr-FR" sz="3600" u="sng">
                <a:solidFill>
                  <a:srgbClr val="984807"/>
                </a:solidFill>
                <a:latin typeface="Calibri"/>
              </a:rPr>
              <a:t>Les principales énergies fossiles</a:t>
            </a:r>
            <a:endParaRPr/>
          </a:p>
        </p:txBody>
      </p:sp>
      <p:sp>
        <p:nvSpPr>
          <p:cNvPr id="148" name="CustomShape 2"/>
          <p:cNvSpPr/>
          <p:nvPr/>
        </p:nvSpPr>
        <p:spPr>
          <a:xfrm>
            <a:off x="457200" y="1600200"/>
            <a:ext cx="8228880" cy="2044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49" name="Image 7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060000" y="1556640"/>
            <a:ext cx="2837880" cy="1660680"/>
          </a:xfrm>
          <a:prstGeom prst="rect">
            <a:avLst/>
          </a:prstGeom>
          <a:ln w="88920">
            <a:solidFill>
              <a:srgbClr val="ffffff"/>
            </a:solidFill>
            <a:miter/>
          </a:ln>
        </p:spPr>
      </p:pic>
      <p:pic>
        <p:nvPicPr>
          <p:cNvPr id="150" name="Image 8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9640" y="1628640"/>
            <a:ext cx="2302560" cy="1593720"/>
          </a:xfrm>
          <a:prstGeom prst="rect">
            <a:avLst/>
          </a:prstGeom>
          <a:ln w="88920">
            <a:solidFill>
              <a:srgbClr val="ffffff"/>
            </a:solidFill>
            <a:miter/>
          </a:ln>
        </p:spPr>
      </p:pic>
      <p:pic>
        <p:nvPicPr>
          <p:cNvPr id="151" name="Image 9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6156000" y="1556640"/>
            <a:ext cx="2375640" cy="1665000"/>
          </a:xfrm>
          <a:prstGeom prst="rect">
            <a:avLst/>
          </a:prstGeom>
          <a:ln w="88920">
            <a:solidFill>
              <a:srgbClr val="ffffff"/>
            </a:solidFill>
            <a:miter/>
          </a:ln>
        </p:spPr>
      </p:pic>
      <p:sp>
        <p:nvSpPr>
          <p:cNvPr id="152" name="CustomShape 3"/>
          <p:cNvSpPr/>
          <p:nvPr/>
        </p:nvSpPr>
        <p:spPr>
          <a:xfrm>
            <a:off x="3852000" y="3429000"/>
            <a:ext cx="1223280" cy="364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u="sng">
                <a:solidFill>
                  <a:srgbClr val="0070c0"/>
                </a:solidFill>
                <a:latin typeface="Calibri"/>
                <a:ea typeface="DejaVu Sans"/>
              </a:rPr>
              <a:t>Le pétrole</a:t>
            </a:r>
            <a:endParaRPr/>
          </a:p>
        </p:txBody>
      </p:sp>
      <p:sp>
        <p:nvSpPr>
          <p:cNvPr id="153" name="CustomShape 4"/>
          <p:cNvSpPr/>
          <p:nvPr/>
        </p:nvSpPr>
        <p:spPr>
          <a:xfrm>
            <a:off x="6660360" y="3429000"/>
            <a:ext cx="1511280" cy="364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u="sng">
                <a:solidFill>
                  <a:srgbClr val="0070c0"/>
                </a:solidFill>
                <a:latin typeface="Calibri"/>
                <a:ea typeface="DejaVu Sans"/>
              </a:rPr>
              <a:t>Le gaz naturel</a:t>
            </a:r>
            <a:endParaRPr/>
          </a:p>
        </p:txBody>
      </p:sp>
      <p:sp>
        <p:nvSpPr>
          <p:cNvPr id="154" name="CustomShape 5"/>
          <p:cNvSpPr/>
          <p:nvPr/>
        </p:nvSpPr>
        <p:spPr>
          <a:xfrm>
            <a:off x="971640" y="3429000"/>
            <a:ext cx="1439280" cy="364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u="sng">
                <a:solidFill>
                  <a:srgbClr val="0070c0"/>
                </a:solidFill>
                <a:latin typeface="Calibri"/>
                <a:ea typeface="DejaVu Sans"/>
              </a:rPr>
              <a:t>Le charbon</a:t>
            </a:r>
            <a:endParaRPr/>
          </a:p>
        </p:txBody>
      </p:sp>
      <p:sp>
        <p:nvSpPr>
          <p:cNvPr id="155" name="CustomShape 6"/>
          <p:cNvSpPr/>
          <p:nvPr/>
        </p:nvSpPr>
        <p:spPr>
          <a:xfrm>
            <a:off x="539640" y="4005000"/>
            <a:ext cx="7920000" cy="394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  <a:ea typeface="DejaVu Sans"/>
              </a:rPr>
              <a:t>- Le charbon représente 25 % de la consommation mondiale</a:t>
            </a:r>
            <a:endParaRPr/>
          </a:p>
        </p:txBody>
      </p:sp>
      <p:sp>
        <p:nvSpPr>
          <p:cNvPr id="156" name="CustomShape 7"/>
          <p:cNvSpPr/>
          <p:nvPr/>
        </p:nvSpPr>
        <p:spPr>
          <a:xfrm>
            <a:off x="539640" y="4437000"/>
            <a:ext cx="7992000" cy="394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  <a:ea typeface="DejaVu Sans"/>
              </a:rPr>
              <a:t>- Le pétrole est le plus utilisé avec 35 % de la consommation mondiale</a:t>
            </a:r>
            <a:endParaRPr/>
          </a:p>
        </p:txBody>
      </p:sp>
      <p:sp>
        <p:nvSpPr>
          <p:cNvPr id="157" name="CustomShape 8"/>
          <p:cNvSpPr/>
          <p:nvPr/>
        </p:nvSpPr>
        <p:spPr>
          <a:xfrm>
            <a:off x="539640" y="4869000"/>
            <a:ext cx="7488000" cy="394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  <a:ea typeface="DejaVu Sans"/>
              </a:rPr>
              <a:t>- Le gaz, le moins polluant des trois, est utilisé à 20% dans le monde</a:t>
            </a:r>
            <a:endParaRPr/>
          </a:p>
        </p:txBody>
      </p:sp>
      <p:sp>
        <p:nvSpPr>
          <p:cNvPr id="158" name="CustomShape 9"/>
          <p:cNvSpPr/>
          <p:nvPr/>
        </p:nvSpPr>
        <p:spPr>
          <a:xfrm>
            <a:off x="539640" y="5301360"/>
            <a:ext cx="8064000" cy="638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b050"/>
                </a:solidFill>
                <a:latin typeface="Calibri"/>
                <a:ea typeface="DejaVu Sans"/>
              </a:rPr>
              <a:t>…</a:t>
            </a:r>
            <a:r>
              <a:rPr lang="fr-FR">
                <a:solidFill>
                  <a:srgbClr val="00b050"/>
                </a:solidFill>
                <a:latin typeface="Calibri"/>
                <a:ea typeface="DejaVu Sans"/>
              </a:rPr>
              <a:t>mais il existe d’autres énergies, renouvelables, comme le solaire, l’éolien et l’hydroélectrique…</a:t>
            </a:r>
            <a:endParaRPr/>
          </a:p>
        </p:txBody>
      </p:sp>
      <p:sp>
        <p:nvSpPr>
          <p:cNvPr id="159" name="CustomShape 10"/>
          <p:cNvSpPr/>
          <p:nvPr/>
        </p:nvSpPr>
        <p:spPr>
          <a:xfrm>
            <a:off x="683640" y="5949360"/>
            <a:ext cx="7992000" cy="638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i="1" lang="fr-FR">
                <a:solidFill>
                  <a:srgbClr val="000000"/>
                </a:solidFill>
                <a:latin typeface="Calibri"/>
                <a:ea typeface="DejaVu Sans"/>
              </a:rPr>
              <a:t>Il ne faut pas oublier le nucléaire qui compte pour près de 15% de la consommation mondiale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93200" y="41544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z="4400">
                <a:solidFill>
                  <a:srgbClr val="984807"/>
                </a:solidFill>
                <a:latin typeface="Copperplate Gothic Light"/>
              </a:rPr>
              <a:t>La consommation mondiale primaire des énergies</a:t>
            </a:r>
            <a:endParaRPr/>
          </a:p>
        </p:txBody>
      </p:sp>
      <p:graphicFrame>
        <p:nvGraphicFramePr>
          <p:cNvPr id="161" name="Espace réservé du contenu 6"/>
          <p:cNvGraphicFramePr/>
          <p:nvPr/>
        </p:nvGraphicFramePr>
        <p:xfrm>
          <a:off x="-1615320" y="2205000"/>
          <a:ext cx="10728360" cy="452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62" name="Line 2"/>
          <p:cNvSpPr/>
          <p:nvPr/>
        </p:nvSpPr>
        <p:spPr>
          <a:xfrm flipV="1">
            <a:off x="611280" y="1700640"/>
            <a:ext cx="7993080" cy="468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163" name="Line 3"/>
          <p:cNvSpPr/>
          <p:nvPr/>
        </p:nvSpPr>
        <p:spPr>
          <a:xfrm>
            <a:off x="8604360" y="260640"/>
            <a:ext cx="360" cy="1440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164" name="Line 4"/>
          <p:cNvSpPr/>
          <p:nvPr/>
        </p:nvSpPr>
        <p:spPr>
          <a:xfrm>
            <a:off x="611280" y="1700640"/>
            <a:ext cx="360" cy="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67640" y="188640"/>
            <a:ext cx="8228880" cy="777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z="4400">
                <a:solidFill>
                  <a:srgbClr val="984807"/>
                </a:solidFill>
                <a:latin typeface="Copperplate Gothic Light"/>
              </a:rPr>
              <a:t>LA FORMATION DU PETROLE</a:t>
            </a:r>
            <a:endParaRPr/>
          </a:p>
        </p:txBody>
      </p:sp>
      <p:sp>
        <p:nvSpPr>
          <p:cNvPr id="166" name="Line 2"/>
          <p:cNvSpPr/>
          <p:nvPr/>
        </p:nvSpPr>
        <p:spPr>
          <a:xfrm>
            <a:off x="251280" y="188640"/>
            <a:ext cx="8569080" cy="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67" name="Line 3"/>
          <p:cNvSpPr/>
          <p:nvPr/>
        </p:nvSpPr>
        <p:spPr>
          <a:xfrm>
            <a:off x="251280" y="188640"/>
            <a:ext cx="360" cy="864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68" name="Line 4"/>
          <p:cNvSpPr/>
          <p:nvPr/>
        </p:nvSpPr>
        <p:spPr>
          <a:xfrm>
            <a:off x="251280" y="1052640"/>
            <a:ext cx="8569080" cy="36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69" name="Line 5"/>
          <p:cNvSpPr/>
          <p:nvPr/>
        </p:nvSpPr>
        <p:spPr>
          <a:xfrm flipV="1">
            <a:off x="8820360" y="188640"/>
            <a:ext cx="360" cy="86400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pic>
        <p:nvPicPr>
          <p:cNvPr id="170" name="Espace réservé du contenu 1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1726920"/>
            <a:ext cx="8228880" cy="4271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457200" y="274680"/>
            <a:ext cx="8228880" cy="777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984807"/>
                </a:solidFill>
                <a:latin typeface="Copperplate Gothic Light"/>
              </a:rPr>
              <a:t>LA FORMATION DU CHARBON</a:t>
            </a:r>
            <a:endParaRPr/>
          </a:p>
        </p:txBody>
      </p:sp>
      <p:pic>
        <p:nvPicPr>
          <p:cNvPr id="172" name="Espace réservé du contenu 1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74000" y="1600200"/>
            <a:ext cx="7595280" cy="4525200"/>
          </a:xfrm>
          <a:prstGeom prst="rect">
            <a:avLst/>
          </a:prstGeom>
          <a:ln>
            <a:noFill/>
          </a:ln>
        </p:spPr>
      </p:pic>
      <p:sp>
        <p:nvSpPr>
          <p:cNvPr id="173" name="Line 2"/>
          <p:cNvSpPr/>
          <p:nvPr/>
        </p:nvSpPr>
        <p:spPr>
          <a:xfrm>
            <a:off x="899280" y="188640"/>
            <a:ext cx="7489080" cy="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74" name="Line 3"/>
          <p:cNvSpPr/>
          <p:nvPr/>
        </p:nvSpPr>
        <p:spPr>
          <a:xfrm>
            <a:off x="899280" y="188640"/>
            <a:ext cx="360" cy="1080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75" name="Line 4"/>
          <p:cNvSpPr/>
          <p:nvPr/>
        </p:nvSpPr>
        <p:spPr>
          <a:xfrm>
            <a:off x="899280" y="1268640"/>
            <a:ext cx="7489080" cy="36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76" name="Line 5"/>
          <p:cNvSpPr/>
          <p:nvPr/>
        </p:nvSpPr>
        <p:spPr>
          <a:xfrm flipV="1">
            <a:off x="8388360" y="188640"/>
            <a:ext cx="360" cy="108000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</p:sp>
      <p:sp>
        <p:nvSpPr>
          <p:cNvPr id="177" name="CustomShape 6"/>
          <p:cNvSpPr/>
          <p:nvPr/>
        </p:nvSpPr>
        <p:spPr>
          <a:xfrm>
            <a:off x="2915640" y="4581000"/>
            <a:ext cx="935280" cy="360"/>
          </a:xfrm>
          <a:prstGeom prst="rect">
            <a:avLst/>
          </a:prstGeom>
          <a:noFill/>
          <a:ln w="38160">
            <a:solidFill>
              <a:srgbClr val="4a7ebb"/>
            </a:solidFill>
            <a:round/>
            <a:tailEnd len="med" type="triangle" w="med"/>
          </a:ln>
        </p:spPr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